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slideLayouts/slideLayout9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Fira Sans" panose="020B0503050000020004" pitchFamily="34" charset="0"/>
      <p:regular r:id="rId31"/>
      <p:bold r:id="rId32"/>
      <p:italic r:id="rId33"/>
      <p:boldItalic r:id="rId34"/>
    </p:embeddedFont>
    <p:embeddedFont>
      <p:font typeface="Nunito" pitchFamily="2" charset="77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g/+oV4E6XiyapmqQDzrgG0s06a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7" Type="http://schemas.openxmlformats.org/officeDocument/2006/relationships/tableStyles" Target="tableStyles.xml"/><Relationship Id="rId50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customschemas.google.com/relationships/presentationmetadata" Target="metadata"/><Relationship Id="rId48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a7e8c3c1b6_1_6"/>
          <p:cNvSpPr txBox="1">
            <a:spLocks noGrp="1"/>
          </p:cNvSpPr>
          <p:nvPr>
            <p:ph type="ctrTitle"/>
          </p:nvPr>
        </p:nvSpPr>
        <p:spPr>
          <a:xfrm>
            <a:off x="1313259" y="457201"/>
            <a:ext cx="65073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ga7e8c3c1b6_1_6"/>
          <p:cNvSpPr txBox="1">
            <a:spLocks noGrp="1"/>
          </p:cNvSpPr>
          <p:nvPr>
            <p:ph type="subTitle" idx="1"/>
          </p:nvPr>
        </p:nvSpPr>
        <p:spPr>
          <a:xfrm>
            <a:off x="1313259" y="2914650"/>
            <a:ext cx="6507300" cy="14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SzPts val="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ga7e8c3c1b6_1_6"/>
          <p:cNvSpPr txBox="1">
            <a:spLocks noGrp="1"/>
          </p:cNvSpPr>
          <p:nvPr>
            <p:ph type="dt" idx="10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ga7e8c3c1b6_1_6"/>
          <p:cNvSpPr txBox="1">
            <a:spLocks noGrp="1"/>
          </p:cNvSpPr>
          <p:nvPr>
            <p:ph type="ftr" idx="11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ga7e8c3c1b6_1_6"/>
          <p:cNvSpPr txBox="1">
            <a:spLocks noGrp="1"/>
          </p:cNvSpPr>
          <p:nvPr>
            <p:ph type="sldNum" idx="12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7e8c3c1b6_1_63"/>
          <p:cNvSpPr txBox="1">
            <a:spLocks noGrp="1"/>
          </p:cNvSpPr>
          <p:nvPr>
            <p:ph type="title"/>
          </p:nvPr>
        </p:nvSpPr>
        <p:spPr>
          <a:xfrm>
            <a:off x="856060" y="3549649"/>
            <a:ext cx="74295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ga7e8c3c1b6_1_63"/>
          <p:cNvSpPr>
            <a:spLocks noGrp="1"/>
          </p:cNvSpPr>
          <p:nvPr>
            <p:ph type="pic" idx="2"/>
          </p:nvPr>
        </p:nvSpPr>
        <p:spPr>
          <a:xfrm>
            <a:off x="1484709" y="699084"/>
            <a:ext cx="6169500" cy="2373600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1" name="Google Shape;71;ga7e8c3c1b6_1_63"/>
          <p:cNvSpPr txBox="1">
            <a:spLocks noGrp="1"/>
          </p:cNvSpPr>
          <p:nvPr>
            <p:ph type="body" idx="1"/>
          </p:nvPr>
        </p:nvSpPr>
        <p:spPr>
          <a:xfrm>
            <a:off x="856060" y="3974702"/>
            <a:ext cx="74295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72" name="Google Shape;72;ga7e8c3c1b6_1_63"/>
          <p:cNvSpPr txBox="1">
            <a:spLocks noGrp="1"/>
          </p:cNvSpPr>
          <p:nvPr>
            <p:ph type="dt" idx="10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ga7e8c3c1b6_1_63"/>
          <p:cNvSpPr txBox="1">
            <a:spLocks noGrp="1"/>
          </p:cNvSpPr>
          <p:nvPr>
            <p:ph type="ftr" idx="11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ga7e8c3c1b6_1_63"/>
          <p:cNvSpPr txBox="1">
            <a:spLocks noGrp="1"/>
          </p:cNvSpPr>
          <p:nvPr>
            <p:ph type="sldNum" idx="12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7e8c3c1b6_1_70"/>
          <p:cNvSpPr txBox="1">
            <a:spLocks noGrp="1"/>
          </p:cNvSpPr>
          <p:nvPr>
            <p:ph type="title"/>
          </p:nvPr>
        </p:nvSpPr>
        <p:spPr>
          <a:xfrm>
            <a:off x="856059" y="457201"/>
            <a:ext cx="7429500" cy="23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ga7e8c3c1b6_1_70"/>
          <p:cNvSpPr txBox="1">
            <a:spLocks noGrp="1"/>
          </p:cNvSpPr>
          <p:nvPr>
            <p:ph type="body" idx="1"/>
          </p:nvPr>
        </p:nvSpPr>
        <p:spPr>
          <a:xfrm>
            <a:off x="856058" y="3257550"/>
            <a:ext cx="7429500" cy="10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ga7e8c3c1b6_1_70"/>
          <p:cNvSpPr txBox="1">
            <a:spLocks noGrp="1"/>
          </p:cNvSpPr>
          <p:nvPr>
            <p:ph type="dt" idx="10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ga7e8c3c1b6_1_70"/>
          <p:cNvSpPr txBox="1">
            <a:spLocks noGrp="1"/>
          </p:cNvSpPr>
          <p:nvPr>
            <p:ph type="ftr" idx="11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ga7e8c3c1b6_1_70"/>
          <p:cNvSpPr txBox="1">
            <a:spLocks noGrp="1"/>
          </p:cNvSpPr>
          <p:nvPr>
            <p:ph type="sldNum" idx="12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7e8c3c1b6_1_76"/>
          <p:cNvSpPr txBox="1"/>
          <p:nvPr/>
        </p:nvSpPr>
        <p:spPr>
          <a:xfrm>
            <a:off x="627459" y="590118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entury Gothic"/>
              <a:buNone/>
            </a:pPr>
            <a:r>
              <a:rPr lang="ru-RU" sz="6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100"/>
          </a:p>
        </p:txBody>
      </p:sp>
      <p:sp>
        <p:nvSpPr>
          <p:cNvPr id="83" name="Google Shape;83;ga7e8c3c1b6_1_76"/>
          <p:cNvSpPr txBox="1"/>
          <p:nvPr/>
        </p:nvSpPr>
        <p:spPr>
          <a:xfrm>
            <a:off x="7828359" y="2057400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entury Gothic"/>
              <a:buNone/>
            </a:pPr>
            <a:r>
              <a:rPr lang="ru-RU" sz="6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100"/>
          </a:p>
        </p:txBody>
      </p:sp>
      <p:sp>
        <p:nvSpPr>
          <p:cNvPr id="84" name="Google Shape;84;ga7e8c3c1b6_1_76"/>
          <p:cNvSpPr txBox="1">
            <a:spLocks noGrp="1"/>
          </p:cNvSpPr>
          <p:nvPr>
            <p:ph type="title"/>
          </p:nvPr>
        </p:nvSpPr>
        <p:spPr>
          <a:xfrm>
            <a:off x="1084660" y="457201"/>
            <a:ext cx="69723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ga7e8c3c1b6_1_76"/>
          <p:cNvSpPr txBox="1">
            <a:spLocks noGrp="1"/>
          </p:cNvSpPr>
          <p:nvPr>
            <p:ph type="body" idx="1"/>
          </p:nvPr>
        </p:nvSpPr>
        <p:spPr>
          <a:xfrm>
            <a:off x="1256109" y="2514600"/>
            <a:ext cx="66294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500"/>
              <a:buFont typeface="Century Gothic"/>
              <a:buNone/>
              <a:defRPr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100"/>
              <a:buFont typeface="Century Gothic"/>
              <a:buNone/>
              <a:defRPr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100"/>
              <a:buFont typeface="Century Gothic"/>
              <a:buNone/>
              <a:defRPr/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500"/>
              </a:spcBef>
              <a:spcAft>
                <a:spcPts val="5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ga7e8c3c1b6_1_76"/>
          <p:cNvSpPr txBox="1">
            <a:spLocks noGrp="1"/>
          </p:cNvSpPr>
          <p:nvPr>
            <p:ph type="body" idx="2"/>
          </p:nvPr>
        </p:nvSpPr>
        <p:spPr>
          <a:xfrm>
            <a:off x="856058" y="3257550"/>
            <a:ext cx="7429500" cy="10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marL="914400" lvl="1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500"/>
              </a:spcBef>
              <a:spcAft>
                <a:spcPts val="5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ga7e8c3c1b6_1_76"/>
          <p:cNvSpPr txBox="1">
            <a:spLocks noGrp="1"/>
          </p:cNvSpPr>
          <p:nvPr>
            <p:ph type="dt" idx="10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a7e8c3c1b6_1_76"/>
          <p:cNvSpPr txBox="1">
            <a:spLocks noGrp="1"/>
          </p:cNvSpPr>
          <p:nvPr>
            <p:ph type="ftr" idx="11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ga7e8c3c1b6_1_76"/>
          <p:cNvSpPr txBox="1">
            <a:spLocks noGrp="1"/>
          </p:cNvSpPr>
          <p:nvPr>
            <p:ph type="sldNum" idx="12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7e8c3c1b6_1_85"/>
          <p:cNvSpPr txBox="1">
            <a:spLocks noGrp="1"/>
          </p:cNvSpPr>
          <p:nvPr>
            <p:ph type="title"/>
          </p:nvPr>
        </p:nvSpPr>
        <p:spPr>
          <a:xfrm>
            <a:off x="856059" y="2481436"/>
            <a:ext cx="74295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a7e8c3c1b6_1_85"/>
          <p:cNvSpPr txBox="1">
            <a:spLocks noGrp="1"/>
          </p:cNvSpPr>
          <p:nvPr>
            <p:ph type="body" idx="1"/>
          </p:nvPr>
        </p:nvSpPr>
        <p:spPr>
          <a:xfrm>
            <a:off x="856057" y="3583036"/>
            <a:ext cx="74295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500">
                <a:solidFill>
                  <a:schemeClr val="lt1"/>
                </a:solidFill>
              </a:defRPr>
            </a:lvl1pPr>
            <a:lvl2pPr marL="914400" lvl="1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500"/>
              </a:spcBef>
              <a:spcAft>
                <a:spcPts val="5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ga7e8c3c1b6_1_85"/>
          <p:cNvSpPr txBox="1">
            <a:spLocks noGrp="1"/>
          </p:cNvSpPr>
          <p:nvPr>
            <p:ph type="dt" idx="10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a7e8c3c1b6_1_85"/>
          <p:cNvSpPr txBox="1">
            <a:spLocks noGrp="1"/>
          </p:cNvSpPr>
          <p:nvPr>
            <p:ph type="ftr" idx="11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a7e8c3c1b6_1_85"/>
          <p:cNvSpPr txBox="1">
            <a:spLocks noGrp="1"/>
          </p:cNvSpPr>
          <p:nvPr>
            <p:ph type="sldNum" idx="12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7e8c3c1b6_1_91"/>
          <p:cNvSpPr txBox="1"/>
          <p:nvPr/>
        </p:nvSpPr>
        <p:spPr>
          <a:xfrm>
            <a:off x="627459" y="590118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entury Gothic"/>
              <a:buNone/>
            </a:pPr>
            <a:r>
              <a:rPr lang="ru-RU" sz="6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100"/>
          </a:p>
        </p:txBody>
      </p:sp>
      <p:sp>
        <p:nvSpPr>
          <p:cNvPr id="98" name="Google Shape;98;ga7e8c3c1b6_1_91"/>
          <p:cNvSpPr txBox="1"/>
          <p:nvPr/>
        </p:nvSpPr>
        <p:spPr>
          <a:xfrm>
            <a:off x="7828359" y="2057400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entury Gothic"/>
              <a:buNone/>
            </a:pPr>
            <a:r>
              <a:rPr lang="ru-RU" sz="6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100"/>
          </a:p>
        </p:txBody>
      </p:sp>
      <p:sp>
        <p:nvSpPr>
          <p:cNvPr id="99" name="Google Shape;99;ga7e8c3c1b6_1_91"/>
          <p:cNvSpPr txBox="1">
            <a:spLocks noGrp="1"/>
          </p:cNvSpPr>
          <p:nvPr>
            <p:ph type="title"/>
          </p:nvPr>
        </p:nvSpPr>
        <p:spPr>
          <a:xfrm>
            <a:off x="1084660" y="457201"/>
            <a:ext cx="69723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a7e8c3c1b6_1_91"/>
          <p:cNvSpPr txBox="1">
            <a:spLocks noGrp="1"/>
          </p:cNvSpPr>
          <p:nvPr>
            <p:ph type="body" idx="1"/>
          </p:nvPr>
        </p:nvSpPr>
        <p:spPr>
          <a:xfrm>
            <a:off x="856059" y="2914650"/>
            <a:ext cx="74295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500"/>
              </a:spcBef>
              <a:spcAft>
                <a:spcPts val="5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ga7e8c3c1b6_1_91"/>
          <p:cNvSpPr txBox="1">
            <a:spLocks noGrp="1"/>
          </p:cNvSpPr>
          <p:nvPr>
            <p:ph type="body" idx="2"/>
          </p:nvPr>
        </p:nvSpPr>
        <p:spPr>
          <a:xfrm>
            <a:off x="856058" y="3581400"/>
            <a:ext cx="74295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ga7e8c3c1b6_1_91"/>
          <p:cNvSpPr txBox="1">
            <a:spLocks noGrp="1"/>
          </p:cNvSpPr>
          <p:nvPr>
            <p:ph type="dt" idx="10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ga7e8c3c1b6_1_91"/>
          <p:cNvSpPr txBox="1">
            <a:spLocks noGrp="1"/>
          </p:cNvSpPr>
          <p:nvPr>
            <p:ph type="ftr" idx="11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a7e8c3c1b6_1_91"/>
          <p:cNvSpPr txBox="1">
            <a:spLocks noGrp="1"/>
          </p:cNvSpPr>
          <p:nvPr>
            <p:ph type="sldNum" idx="12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7e8c3c1b6_1_100"/>
          <p:cNvSpPr txBox="1">
            <a:spLocks noGrp="1"/>
          </p:cNvSpPr>
          <p:nvPr>
            <p:ph type="title"/>
          </p:nvPr>
        </p:nvSpPr>
        <p:spPr>
          <a:xfrm>
            <a:off x="856059" y="457201"/>
            <a:ext cx="7429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ga7e8c3c1b6_1_100"/>
          <p:cNvSpPr txBox="1">
            <a:spLocks noGrp="1"/>
          </p:cNvSpPr>
          <p:nvPr>
            <p:ph type="body" idx="1"/>
          </p:nvPr>
        </p:nvSpPr>
        <p:spPr>
          <a:xfrm>
            <a:off x="856059" y="2628900"/>
            <a:ext cx="7429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100"/>
              <a:buNone/>
              <a:defRPr sz="2100" b="0" cap="none">
                <a:solidFill>
                  <a:schemeClr val="lt1"/>
                </a:solidFill>
              </a:defRPr>
            </a:lvl1pPr>
            <a:lvl2pPr marL="914400" lvl="1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500"/>
              </a:spcBef>
              <a:spcAft>
                <a:spcPts val="5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ga7e8c3c1b6_1_100"/>
          <p:cNvSpPr txBox="1">
            <a:spLocks noGrp="1"/>
          </p:cNvSpPr>
          <p:nvPr>
            <p:ph type="body" idx="2"/>
          </p:nvPr>
        </p:nvSpPr>
        <p:spPr>
          <a:xfrm>
            <a:off x="856058" y="3257550"/>
            <a:ext cx="7429500" cy="10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ga7e8c3c1b6_1_100"/>
          <p:cNvSpPr txBox="1">
            <a:spLocks noGrp="1"/>
          </p:cNvSpPr>
          <p:nvPr>
            <p:ph type="dt" idx="10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a7e8c3c1b6_1_100"/>
          <p:cNvSpPr txBox="1">
            <a:spLocks noGrp="1"/>
          </p:cNvSpPr>
          <p:nvPr>
            <p:ph type="ftr" idx="11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ga7e8c3c1b6_1_100"/>
          <p:cNvSpPr txBox="1">
            <a:spLocks noGrp="1"/>
          </p:cNvSpPr>
          <p:nvPr>
            <p:ph type="sldNum" idx="12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7e8c3c1b6_1_107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7429500" cy="14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a7e8c3c1b6_1_107"/>
          <p:cNvSpPr txBox="1">
            <a:spLocks noGrp="1"/>
          </p:cNvSpPr>
          <p:nvPr>
            <p:ph type="body" idx="1"/>
          </p:nvPr>
        </p:nvSpPr>
        <p:spPr>
          <a:xfrm rot="5400000">
            <a:off x="3399158" y="-542851"/>
            <a:ext cx="2343300" cy="74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500"/>
              </a:spcBef>
              <a:spcAft>
                <a:spcPts val="5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ga7e8c3c1b6_1_107"/>
          <p:cNvSpPr txBox="1">
            <a:spLocks noGrp="1"/>
          </p:cNvSpPr>
          <p:nvPr>
            <p:ph type="dt" idx="10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ga7e8c3c1b6_1_107"/>
          <p:cNvSpPr txBox="1">
            <a:spLocks noGrp="1"/>
          </p:cNvSpPr>
          <p:nvPr>
            <p:ph type="ftr" idx="11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a7e8c3c1b6_1_107"/>
          <p:cNvSpPr txBox="1">
            <a:spLocks noGrp="1"/>
          </p:cNvSpPr>
          <p:nvPr>
            <p:ph type="sldNum" idx="12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7e8c3c1b6_1_113"/>
          <p:cNvSpPr txBox="1">
            <a:spLocks noGrp="1"/>
          </p:cNvSpPr>
          <p:nvPr>
            <p:ph type="title"/>
          </p:nvPr>
        </p:nvSpPr>
        <p:spPr>
          <a:xfrm rot="5400000">
            <a:off x="5513559" y="1571399"/>
            <a:ext cx="3886200" cy="16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7e8c3c1b6_1_113"/>
          <p:cNvSpPr txBox="1">
            <a:spLocks noGrp="1"/>
          </p:cNvSpPr>
          <p:nvPr>
            <p:ph type="body" idx="1"/>
          </p:nvPr>
        </p:nvSpPr>
        <p:spPr>
          <a:xfrm rot="5400000">
            <a:off x="1741809" y="-428700"/>
            <a:ext cx="3886200" cy="5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500"/>
              </a:spcBef>
              <a:spcAft>
                <a:spcPts val="5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ga7e8c3c1b6_1_113"/>
          <p:cNvSpPr txBox="1">
            <a:spLocks noGrp="1"/>
          </p:cNvSpPr>
          <p:nvPr>
            <p:ph type="dt" idx="10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a7e8c3c1b6_1_113"/>
          <p:cNvSpPr txBox="1">
            <a:spLocks noGrp="1"/>
          </p:cNvSpPr>
          <p:nvPr>
            <p:ph type="ftr" idx="11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a7e8c3c1b6_1_113"/>
          <p:cNvSpPr txBox="1">
            <a:spLocks noGrp="1"/>
          </p:cNvSpPr>
          <p:nvPr>
            <p:ph type="sldNum" idx="12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ga7e8c3c1b6_1_11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6" name="Google Shape;126;ga7e8c3c1b6_1_1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ga7e8c3c1b6_1_1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ga7e8c3c1b6_1_1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ga7e8c3c1b6_1_11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ga7e8c3c1b6_1_11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a7e8c3c1b6_1_12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7429500" cy="14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a7e8c3c1b6_1_12"/>
          <p:cNvSpPr txBox="1">
            <a:spLocks noGrp="1"/>
          </p:cNvSpPr>
          <p:nvPr>
            <p:ph type="body" idx="1"/>
          </p:nvPr>
        </p:nvSpPr>
        <p:spPr>
          <a:xfrm>
            <a:off x="856060" y="2000249"/>
            <a:ext cx="7429500" cy="23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500"/>
              </a:spcBef>
              <a:spcAft>
                <a:spcPts val="5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ga7e8c3c1b6_1_12"/>
          <p:cNvSpPr txBox="1">
            <a:spLocks noGrp="1"/>
          </p:cNvSpPr>
          <p:nvPr>
            <p:ph type="dt" idx="10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ga7e8c3c1b6_1_12"/>
          <p:cNvSpPr txBox="1">
            <a:spLocks noGrp="1"/>
          </p:cNvSpPr>
          <p:nvPr>
            <p:ph type="ftr" idx="11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a7e8c3c1b6_1_12"/>
          <p:cNvSpPr txBox="1">
            <a:spLocks noGrp="1"/>
          </p:cNvSpPr>
          <p:nvPr>
            <p:ph type="sldNum" idx="12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a7e8c3c1b6_1_18"/>
          <p:cNvSpPr txBox="1">
            <a:spLocks noGrp="1"/>
          </p:cNvSpPr>
          <p:nvPr>
            <p:ph type="title"/>
          </p:nvPr>
        </p:nvSpPr>
        <p:spPr>
          <a:xfrm>
            <a:off x="1313260" y="2481436"/>
            <a:ext cx="65151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sz="3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ga7e8c3c1b6_1_18"/>
          <p:cNvSpPr txBox="1">
            <a:spLocks noGrp="1"/>
          </p:cNvSpPr>
          <p:nvPr>
            <p:ph type="body" idx="1"/>
          </p:nvPr>
        </p:nvSpPr>
        <p:spPr>
          <a:xfrm>
            <a:off x="1313258" y="3583036"/>
            <a:ext cx="65151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spcBef>
                <a:spcPts val="3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ga7e8c3c1b6_1_18"/>
          <p:cNvSpPr txBox="1">
            <a:spLocks noGrp="1"/>
          </p:cNvSpPr>
          <p:nvPr>
            <p:ph type="dt" idx="10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a7e8c3c1b6_1_18"/>
          <p:cNvSpPr txBox="1">
            <a:spLocks noGrp="1"/>
          </p:cNvSpPr>
          <p:nvPr>
            <p:ph type="ftr" idx="11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ga7e8c3c1b6_1_18"/>
          <p:cNvSpPr txBox="1">
            <a:spLocks noGrp="1"/>
          </p:cNvSpPr>
          <p:nvPr>
            <p:ph type="sldNum" idx="12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a7e8c3c1b6_1_24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7429500" cy="14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a7e8c3c1b6_1_24"/>
          <p:cNvSpPr txBox="1">
            <a:spLocks noGrp="1"/>
          </p:cNvSpPr>
          <p:nvPr>
            <p:ph type="body" idx="1"/>
          </p:nvPr>
        </p:nvSpPr>
        <p:spPr>
          <a:xfrm>
            <a:off x="856059" y="2000249"/>
            <a:ext cx="3657600" cy="23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298450" algn="l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3pPr>
            <a:lvl4pPr marL="1828800" lvl="3" indent="-28575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32" name="Google Shape;32;ga7e8c3c1b6_1_24"/>
          <p:cNvSpPr txBox="1">
            <a:spLocks noGrp="1"/>
          </p:cNvSpPr>
          <p:nvPr>
            <p:ph type="body" idx="2"/>
          </p:nvPr>
        </p:nvSpPr>
        <p:spPr>
          <a:xfrm>
            <a:off x="4627959" y="2000250"/>
            <a:ext cx="3657600" cy="23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298450" algn="l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3pPr>
            <a:lvl4pPr marL="1828800" lvl="3" indent="-28575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33" name="Google Shape;33;ga7e8c3c1b6_1_24"/>
          <p:cNvSpPr txBox="1">
            <a:spLocks noGrp="1"/>
          </p:cNvSpPr>
          <p:nvPr>
            <p:ph type="dt" idx="10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ga7e8c3c1b6_1_24"/>
          <p:cNvSpPr txBox="1">
            <a:spLocks noGrp="1"/>
          </p:cNvSpPr>
          <p:nvPr>
            <p:ph type="ftr" idx="11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ga7e8c3c1b6_1_24"/>
          <p:cNvSpPr txBox="1">
            <a:spLocks noGrp="1"/>
          </p:cNvSpPr>
          <p:nvPr>
            <p:ph type="sldNum" idx="12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a7e8c3c1b6_1_31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7429500" cy="14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ga7e8c3c1b6_1_31"/>
          <p:cNvSpPr txBox="1">
            <a:spLocks noGrp="1"/>
          </p:cNvSpPr>
          <p:nvPr>
            <p:ph type="body" idx="1"/>
          </p:nvPr>
        </p:nvSpPr>
        <p:spPr>
          <a:xfrm>
            <a:off x="1071960" y="1993900"/>
            <a:ext cx="34416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100"/>
              <a:buNone/>
              <a:defRPr sz="2100" b="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Google Shape;39;ga7e8c3c1b6_1_31"/>
          <p:cNvSpPr txBox="1">
            <a:spLocks noGrp="1"/>
          </p:cNvSpPr>
          <p:nvPr>
            <p:ph type="body" idx="2"/>
          </p:nvPr>
        </p:nvSpPr>
        <p:spPr>
          <a:xfrm>
            <a:off x="856059" y="2432446"/>
            <a:ext cx="3657600" cy="19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298450" algn="l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3pPr>
            <a:lvl4pPr marL="1828800" lvl="3" indent="-28575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40" name="Google Shape;40;ga7e8c3c1b6_1_31"/>
          <p:cNvSpPr txBox="1">
            <a:spLocks noGrp="1"/>
          </p:cNvSpPr>
          <p:nvPr>
            <p:ph type="body" idx="3"/>
          </p:nvPr>
        </p:nvSpPr>
        <p:spPr>
          <a:xfrm>
            <a:off x="4832350" y="2000250"/>
            <a:ext cx="34533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100"/>
              <a:buNone/>
              <a:defRPr sz="2100" b="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ga7e8c3c1b6_1_31"/>
          <p:cNvSpPr txBox="1">
            <a:spLocks noGrp="1"/>
          </p:cNvSpPr>
          <p:nvPr>
            <p:ph type="body" idx="4"/>
          </p:nvPr>
        </p:nvSpPr>
        <p:spPr>
          <a:xfrm>
            <a:off x="4627959" y="2432446"/>
            <a:ext cx="3657600" cy="19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298450" algn="l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3pPr>
            <a:lvl4pPr marL="1828800" lvl="3" indent="-28575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4pPr>
            <a:lvl5pPr marL="2286000" lvl="4" indent="-28575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42" name="Google Shape;42;ga7e8c3c1b6_1_31"/>
          <p:cNvSpPr txBox="1">
            <a:spLocks noGrp="1"/>
          </p:cNvSpPr>
          <p:nvPr>
            <p:ph type="dt" idx="10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ga7e8c3c1b6_1_31"/>
          <p:cNvSpPr txBox="1">
            <a:spLocks noGrp="1"/>
          </p:cNvSpPr>
          <p:nvPr>
            <p:ph type="ftr" idx="11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ga7e8c3c1b6_1_31"/>
          <p:cNvSpPr txBox="1">
            <a:spLocks noGrp="1"/>
          </p:cNvSpPr>
          <p:nvPr>
            <p:ph type="sldNum" idx="12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a7e8c3c1b6_1_40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7429500" cy="14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ga7e8c3c1b6_1_40"/>
          <p:cNvSpPr txBox="1">
            <a:spLocks noGrp="1"/>
          </p:cNvSpPr>
          <p:nvPr>
            <p:ph type="dt" idx="10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ga7e8c3c1b6_1_40"/>
          <p:cNvSpPr txBox="1">
            <a:spLocks noGrp="1"/>
          </p:cNvSpPr>
          <p:nvPr>
            <p:ph type="ftr" idx="11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ga7e8c3c1b6_1_40"/>
          <p:cNvSpPr txBox="1">
            <a:spLocks noGrp="1"/>
          </p:cNvSpPr>
          <p:nvPr>
            <p:ph type="sldNum" idx="12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7e8c3c1b6_1_45"/>
          <p:cNvSpPr txBox="1">
            <a:spLocks noGrp="1"/>
          </p:cNvSpPr>
          <p:nvPr>
            <p:ph type="dt" idx="10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ga7e8c3c1b6_1_45"/>
          <p:cNvSpPr txBox="1">
            <a:spLocks noGrp="1"/>
          </p:cNvSpPr>
          <p:nvPr>
            <p:ph type="ftr" idx="11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ga7e8c3c1b6_1_45"/>
          <p:cNvSpPr txBox="1">
            <a:spLocks noGrp="1"/>
          </p:cNvSpPr>
          <p:nvPr>
            <p:ph type="sldNum" idx="12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a7e8c3c1b6_1_49"/>
          <p:cNvSpPr txBox="1">
            <a:spLocks noGrp="1"/>
          </p:cNvSpPr>
          <p:nvPr>
            <p:ph type="title"/>
          </p:nvPr>
        </p:nvSpPr>
        <p:spPr>
          <a:xfrm>
            <a:off x="856058" y="1200150"/>
            <a:ext cx="26619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a7e8c3c1b6_1_49"/>
          <p:cNvSpPr txBox="1">
            <a:spLocks noGrp="1"/>
          </p:cNvSpPr>
          <p:nvPr>
            <p:ph type="body" idx="1"/>
          </p:nvPr>
        </p:nvSpPr>
        <p:spPr>
          <a:xfrm>
            <a:off x="3827859" y="457201"/>
            <a:ext cx="44577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323850" algn="l"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500"/>
            </a:lvl1pPr>
            <a:lvl2pPr marL="914400" lvl="1" indent="-3175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048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298450" algn="l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4pPr>
            <a:lvl5pPr marL="2286000" lvl="4" indent="-298450" algn="l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5pPr>
            <a:lvl6pPr marL="2743200" lvl="5" indent="-298450" algn="l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6pPr>
            <a:lvl7pPr marL="3200400" lvl="6" indent="-298450" algn="l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7pPr>
            <a:lvl8pPr marL="3657600" lvl="7" indent="-298450" algn="l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8pPr>
            <a:lvl9pPr marL="4114800" lvl="8" indent="-298450" algn="l">
              <a:spcBef>
                <a:spcPts val="500"/>
              </a:spcBef>
              <a:spcAft>
                <a:spcPts val="500"/>
              </a:spcAft>
              <a:buSzPts val="1100"/>
              <a:buChar char="•"/>
              <a:defRPr sz="1100"/>
            </a:lvl9pPr>
          </a:lstStyle>
          <a:p>
            <a:endParaRPr/>
          </a:p>
        </p:txBody>
      </p:sp>
      <p:sp>
        <p:nvSpPr>
          <p:cNvPr id="57" name="Google Shape;57;ga7e8c3c1b6_1_49"/>
          <p:cNvSpPr txBox="1">
            <a:spLocks noGrp="1"/>
          </p:cNvSpPr>
          <p:nvPr>
            <p:ph type="body" idx="2"/>
          </p:nvPr>
        </p:nvSpPr>
        <p:spPr>
          <a:xfrm>
            <a:off x="856058" y="2228850"/>
            <a:ext cx="266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58" name="Google Shape;58;ga7e8c3c1b6_1_49"/>
          <p:cNvSpPr txBox="1">
            <a:spLocks noGrp="1"/>
          </p:cNvSpPr>
          <p:nvPr>
            <p:ph type="dt" idx="10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ga7e8c3c1b6_1_49"/>
          <p:cNvSpPr txBox="1">
            <a:spLocks noGrp="1"/>
          </p:cNvSpPr>
          <p:nvPr>
            <p:ph type="ftr" idx="11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ga7e8c3c1b6_1_49"/>
          <p:cNvSpPr txBox="1">
            <a:spLocks noGrp="1"/>
          </p:cNvSpPr>
          <p:nvPr>
            <p:ph type="sldNum" idx="12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7e8c3c1b6_1_56"/>
          <p:cNvSpPr txBox="1">
            <a:spLocks noGrp="1"/>
          </p:cNvSpPr>
          <p:nvPr>
            <p:ph type="title"/>
          </p:nvPr>
        </p:nvSpPr>
        <p:spPr>
          <a:xfrm>
            <a:off x="856058" y="1200150"/>
            <a:ext cx="40005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sz="21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ga7e8c3c1b6_1_56"/>
          <p:cNvSpPr>
            <a:spLocks noGrp="1"/>
          </p:cNvSpPr>
          <p:nvPr>
            <p:ph type="pic" idx="2"/>
          </p:nvPr>
        </p:nvSpPr>
        <p:spPr>
          <a:xfrm>
            <a:off x="5575300" y="-13716"/>
            <a:ext cx="2457300" cy="51777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4" name="Google Shape;64;ga7e8c3c1b6_1_56"/>
          <p:cNvSpPr txBox="1">
            <a:spLocks noGrp="1"/>
          </p:cNvSpPr>
          <p:nvPr>
            <p:ph type="body" idx="1"/>
          </p:nvPr>
        </p:nvSpPr>
        <p:spPr>
          <a:xfrm>
            <a:off x="856058" y="2228850"/>
            <a:ext cx="40005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65" name="Google Shape;65;ga7e8c3c1b6_1_56"/>
          <p:cNvSpPr txBox="1">
            <a:spLocks noGrp="1"/>
          </p:cNvSpPr>
          <p:nvPr>
            <p:ph type="dt" idx="10"/>
          </p:nvPr>
        </p:nvSpPr>
        <p:spPr>
          <a:xfrm>
            <a:off x="4799409" y="4412456"/>
            <a:ext cx="685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ga7e8c3c1b6_1_56"/>
          <p:cNvSpPr txBox="1">
            <a:spLocks noGrp="1"/>
          </p:cNvSpPr>
          <p:nvPr>
            <p:ph type="ftr" idx="11"/>
          </p:nvPr>
        </p:nvSpPr>
        <p:spPr>
          <a:xfrm>
            <a:off x="856059" y="4412456"/>
            <a:ext cx="3828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ga7e8c3c1b6_1_56"/>
          <p:cNvSpPr txBox="1">
            <a:spLocks noGrp="1"/>
          </p:cNvSpPr>
          <p:nvPr>
            <p:ph type="sldNum" idx="12"/>
          </p:nvPr>
        </p:nvSpPr>
        <p:spPr>
          <a:xfrm>
            <a:off x="8056959" y="4412456"/>
            <a:ext cx="241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a7e8c3c1b6_1_0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7429500" cy="14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ga7e8c3c1b6_1_0"/>
          <p:cNvSpPr txBox="1">
            <a:spLocks noGrp="1"/>
          </p:cNvSpPr>
          <p:nvPr>
            <p:ph type="body" idx="1"/>
          </p:nvPr>
        </p:nvSpPr>
        <p:spPr>
          <a:xfrm>
            <a:off x="856060" y="2000249"/>
            <a:ext cx="7429500" cy="23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75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48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845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845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575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575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575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5750" algn="l" rtl="0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ga7e8c3c1b6_1_0"/>
          <p:cNvSpPr txBox="1">
            <a:spLocks noGrp="1"/>
          </p:cNvSpPr>
          <p:nvPr>
            <p:ph type="dt" idx="10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ga7e8c3c1b6_1_0"/>
          <p:cNvSpPr txBox="1">
            <a:spLocks noGrp="1"/>
          </p:cNvSpPr>
          <p:nvPr>
            <p:ph type="ftr" idx="11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" name="Google Shape;10;ga7e8c3c1b6_1_0"/>
          <p:cNvSpPr txBox="1">
            <a:spLocks noGrp="1"/>
          </p:cNvSpPr>
          <p:nvPr>
            <p:ph type="sldNum" idx="12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"/>
          <p:cNvSpPr txBox="1">
            <a:spLocks noGrp="1"/>
          </p:cNvSpPr>
          <p:nvPr>
            <p:ph type="ctrTitle"/>
          </p:nvPr>
        </p:nvSpPr>
        <p:spPr>
          <a:xfrm>
            <a:off x="3098855" y="514350"/>
            <a:ext cx="29463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Моніторинг</a:t>
            </a:r>
            <a:endParaRPr/>
          </a:p>
        </p:txBody>
      </p:sp>
      <p:sp>
        <p:nvSpPr>
          <p:cNvPr id="171" name="Google Shape;171;p1"/>
          <p:cNvSpPr txBox="1">
            <a:spLocks noGrp="1"/>
          </p:cNvSpPr>
          <p:nvPr>
            <p:ph type="subTitle" idx="1"/>
          </p:nvPr>
        </p:nvSpPr>
        <p:spPr>
          <a:xfrm>
            <a:off x="2862754" y="2914650"/>
            <a:ext cx="3418500" cy="14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/>
              <a:t>Kibana</a:t>
            </a:r>
            <a:endParaRPr/>
          </a:p>
        </p:txBody>
      </p:sp>
      <p:sp>
        <p:nvSpPr>
          <p:cNvPr id="234" name="Google Shape;234;p10"/>
          <p:cNvSpPr txBox="1">
            <a:spLocks noGrp="1"/>
          </p:cNvSpPr>
          <p:nvPr>
            <p:ph type="body" idx="1"/>
          </p:nvPr>
        </p:nvSpPr>
        <p:spPr>
          <a:xfrm>
            <a:off x="1056750" y="167830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ru-RU" sz="1200" b="1">
                <a:solidFill>
                  <a:srgbClr val="FFFFFF"/>
                </a:solidFill>
              </a:rPr>
              <a:t>Kibana </a:t>
            </a:r>
            <a:r>
              <a:rPr lang="ru-RU" sz="1200">
                <a:solidFill>
                  <a:srgbClr val="FFFFFF"/>
                </a:solidFill>
              </a:rPr>
              <a:t>дозволяє шукати \ брати дані і запитувати статистику з бази даних elasticsearch, на основі відповідей будуються безліч красивих графіків і дешбордів.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35" name="Google Shape;235;p10"/>
          <p:cNvPicPr preferRelativeResize="0"/>
          <p:nvPr/>
        </p:nvPicPr>
        <p:blipFill rotWithShape="1">
          <a:blip r:embed="rId3">
            <a:alphaModFix/>
          </a:blip>
          <a:srcRect l="17969" r="27856" b="13665"/>
          <a:stretch/>
        </p:blipFill>
        <p:spPr>
          <a:xfrm>
            <a:off x="5913550" y="87400"/>
            <a:ext cx="1549950" cy="15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9163" y="2369375"/>
            <a:ext cx="5505673" cy="266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/>
              <a:t>Приклад дешборда</a:t>
            </a:r>
            <a:endParaRPr/>
          </a:p>
        </p:txBody>
      </p:sp>
      <p:pic>
        <p:nvPicPr>
          <p:cNvPr id="242" name="Google Shape;24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3800" y="1253875"/>
            <a:ext cx="7627425" cy="370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/>
              <a:t>Стек Prometheus</a:t>
            </a:r>
            <a:r>
              <a:rPr lang="ru-RU" b="0" i="0">
                <a:solidFill>
                  <a:srgbClr val="222222"/>
                </a:solidFill>
                <a:latin typeface="Fira Sans"/>
                <a:ea typeface="Fira Sans"/>
                <a:cs typeface="Fira Sans"/>
                <a:sym typeface="Fira Sans"/>
              </a:rPr>
              <a:t> </a:t>
            </a:r>
            <a:r>
              <a:rPr lang="ru-RU"/>
              <a:t>чому саме він?</a:t>
            </a:r>
            <a:endParaRPr/>
          </a:p>
        </p:txBody>
      </p:sp>
      <p:sp>
        <p:nvSpPr>
          <p:cNvPr id="248" name="Google Shape;248;p12"/>
          <p:cNvSpPr txBox="1">
            <a:spLocks noGrp="1"/>
          </p:cNvSpPr>
          <p:nvPr>
            <p:ph type="body" idx="1"/>
          </p:nvPr>
        </p:nvSpPr>
        <p:spPr>
          <a:xfrm>
            <a:off x="1303800" y="1248831"/>
            <a:ext cx="7030500" cy="3465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entury Gothic"/>
              <a:buChar char="●"/>
            </a:pPr>
            <a:r>
              <a:rPr lang="ru-RU" sz="1200" i="0">
                <a:solidFill>
                  <a:srgbClr val="FFFFFF"/>
                </a:solidFill>
              </a:rPr>
              <a:t>Весь стек можна розгорнути з використанням контейнерів.</a:t>
            </a:r>
            <a:endParaRPr sz="12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entury Gothic"/>
              <a:buChar char="●"/>
            </a:pPr>
            <a:r>
              <a:rPr lang="ru-RU" sz="1200" i="0">
                <a:solidFill>
                  <a:srgbClr val="FFFFFF"/>
                </a:solidFill>
              </a:rPr>
              <a:t>Він створений для розподілених систем і інфраструктур.</a:t>
            </a:r>
            <a:endParaRPr sz="12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entury Gothic"/>
              <a:buChar char="●"/>
            </a:pPr>
            <a:r>
              <a:rPr lang="ru-RU" sz="1200" i="0">
                <a:solidFill>
                  <a:srgbClr val="FFFFFF"/>
                </a:solidFill>
              </a:rPr>
              <a:t>Масштабований збір даних, що не залежить від розподіленого сховища.</a:t>
            </a:r>
            <a:endParaRPr sz="12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entury Gothic"/>
              <a:buChar char="●"/>
            </a:pPr>
            <a:r>
              <a:rPr lang="ru-RU" sz="1200" i="0">
                <a:solidFill>
                  <a:srgbClr val="FFFFFF"/>
                </a:solidFill>
              </a:rPr>
              <a:t>Гнучка система пошуку послуг (вбудована підтримка для Kubernetes, Consul, EC2, Azure).</a:t>
            </a:r>
            <a:endParaRPr sz="12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entury Gothic"/>
              <a:buChar char="●"/>
            </a:pPr>
            <a:r>
              <a:rPr lang="ru-RU" sz="1200" i="0">
                <a:solidFill>
                  <a:srgbClr val="FFFFFF"/>
                </a:solidFill>
              </a:rPr>
              <a:t>Цільовий експортер для таких сервісів, як HAProxy, MySQL, PostgreSQL, Memcached, та ін.</a:t>
            </a:r>
            <a:endParaRPr sz="12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entury Gothic"/>
              <a:buChar char="●"/>
            </a:pPr>
            <a:r>
              <a:rPr lang="ru-RU" sz="1200">
                <a:solidFill>
                  <a:srgbClr val="FFFFFF"/>
                </a:solidFill>
              </a:rPr>
              <a:t>Включає в себе такі контейнери як:</a:t>
            </a:r>
            <a:endParaRPr sz="1200">
              <a:solidFill>
                <a:srgbClr val="FFFFFF"/>
              </a:solidFill>
            </a:endParaRPr>
          </a:p>
          <a:p>
            <a:pPr marL="94615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entury Gothic"/>
              <a:buAutoNum type="romanUcPeriod"/>
            </a:pPr>
            <a:r>
              <a:rPr lang="ru-RU" sz="1100" b="1" i="0">
                <a:solidFill>
                  <a:srgbClr val="FFFFFF"/>
                </a:solidFill>
              </a:rPr>
              <a:t>Prometheus (метрична база даних);</a:t>
            </a:r>
            <a:endParaRPr sz="1100">
              <a:solidFill>
                <a:srgbClr val="FFFFFF"/>
              </a:solidFill>
            </a:endParaRPr>
          </a:p>
          <a:p>
            <a:pPr marL="94615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entury Gothic"/>
              <a:buAutoNum type="romanUcPeriod"/>
            </a:pPr>
            <a:r>
              <a:rPr lang="ru-RU" sz="1100" b="1" i="0">
                <a:solidFill>
                  <a:srgbClr val="FFFFFF"/>
                </a:solidFill>
              </a:rPr>
              <a:t>AlertManager (управління оповіщенням);</a:t>
            </a:r>
            <a:endParaRPr sz="1100">
              <a:solidFill>
                <a:srgbClr val="FFFFFF"/>
              </a:solidFill>
            </a:endParaRPr>
          </a:p>
          <a:p>
            <a:pPr marL="94615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entury Gothic"/>
              <a:buAutoNum type="romanUcPeriod"/>
            </a:pPr>
            <a:r>
              <a:rPr lang="ru-RU" sz="1100" b="1" i="0">
                <a:solidFill>
                  <a:srgbClr val="FFFFFF"/>
                </a:solidFill>
              </a:rPr>
              <a:t>Grafana (візуалізація метрик);</a:t>
            </a:r>
            <a:endParaRPr sz="1100">
              <a:solidFill>
                <a:srgbClr val="FFFFFF"/>
              </a:solidFill>
            </a:endParaRPr>
          </a:p>
          <a:p>
            <a:pPr marL="94615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entury Gothic"/>
              <a:buAutoNum type="romanUcPeriod"/>
            </a:pPr>
            <a:r>
              <a:rPr lang="ru-RU" sz="1100" b="1" i="0">
                <a:solidFill>
                  <a:srgbClr val="FFFFFF"/>
                </a:solidFill>
              </a:rPr>
              <a:t>NodeExporter (складальник хостових метрик);</a:t>
            </a:r>
            <a:endParaRPr sz="1100">
              <a:solidFill>
                <a:srgbClr val="FFFFFF"/>
              </a:solidFill>
            </a:endParaRPr>
          </a:p>
          <a:p>
            <a:pPr marL="94615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entury Gothic"/>
              <a:buAutoNum type="romanUcPeriod"/>
            </a:pPr>
            <a:r>
              <a:rPr lang="ru-RU" sz="1100" b="1" i="0">
                <a:solidFill>
                  <a:srgbClr val="FFFFFF"/>
                </a:solidFill>
              </a:rPr>
              <a:t>cAdvisor (складальник метрик контейнерів).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/>
              <a:t>Dockprom</a:t>
            </a:r>
            <a:endParaRPr/>
          </a:p>
        </p:txBody>
      </p:sp>
      <p:sp>
        <p:nvSpPr>
          <p:cNvPr id="254" name="Google Shape;254;p13"/>
          <p:cNvSpPr txBox="1">
            <a:spLocks noGrp="1"/>
          </p:cNvSpPr>
          <p:nvPr>
            <p:ph type="body" idx="1"/>
          </p:nvPr>
        </p:nvSpPr>
        <p:spPr>
          <a:xfrm>
            <a:off x="1303800" y="13009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-RU" i="1">
                <a:solidFill>
                  <a:srgbClr val="FFFFFF"/>
                </a:solidFill>
              </a:rPr>
              <a:t>Dockprom</a:t>
            </a:r>
            <a:r>
              <a:rPr lang="ru-RU">
                <a:solidFill>
                  <a:srgbClr val="FFFFFF"/>
                </a:solidFill>
              </a:rPr>
              <a:t> – </a:t>
            </a:r>
            <a:r>
              <a:rPr lang="ru-RU" i="0">
                <a:solidFill>
                  <a:srgbClr val="FFFFFF"/>
                </a:solidFill>
              </a:rPr>
              <a:t>моніторингове</a:t>
            </a:r>
            <a:r>
              <a:rPr lang="ru-RU">
                <a:solidFill>
                  <a:srgbClr val="FFFFFF"/>
                </a:solidFill>
              </a:rPr>
              <a:t> рішення</a:t>
            </a:r>
            <a:r>
              <a:rPr lang="ru-RU" i="0">
                <a:solidFill>
                  <a:srgbClr val="FFFFFF"/>
                </a:solidFill>
              </a:rPr>
              <a:t> для докер-хостів та контейнерів</a:t>
            </a:r>
            <a:r>
              <a:rPr lang="ru-RU">
                <a:solidFill>
                  <a:srgbClr val="FFFFFF"/>
                </a:solidFill>
              </a:rPr>
              <a:t> </a:t>
            </a:r>
            <a:r>
              <a:rPr lang="ru-RU" i="0">
                <a:solidFill>
                  <a:srgbClr val="FFFFFF"/>
                </a:solidFill>
              </a:rPr>
              <a:t>Prometheus, Grafana, cAdvisor, NodeExporter та AlertManager</a:t>
            </a:r>
            <a:r>
              <a:rPr lang="ru-RU">
                <a:solidFill>
                  <a:srgbClr val="FFFFFF"/>
                </a:solidFill>
              </a:rPr>
              <a:t>, якими можна керувати за допомогою буквально декількох команд.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5" name="Google Shape;25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5868" y="2311844"/>
            <a:ext cx="4406364" cy="2467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14" descr="Панель управління докер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4523509" cy="5134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4" descr="Панель управління контейнерів докер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3509" y="0"/>
            <a:ext cx="462049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/>
              <a:t>Робочий процес </a:t>
            </a:r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/>
          </a:p>
        </p:txBody>
      </p:sp>
      <p:pic>
        <p:nvPicPr>
          <p:cNvPr id="268" name="Google Shape;26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738" y="1335850"/>
            <a:ext cx="8870525" cy="35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74" name="Google Shape;274;p1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ru-RU"/>
              <a:t>На картинці видно як на справжньому проексті був задіяний інструментарій ELK Stack.</a:t>
            </a:r>
            <a:br>
              <a:rPr lang="ru-RU"/>
            </a:br>
            <a:r>
              <a:rPr lang="ru-RU"/>
              <a:t>Роботу системи аналізує Elasticsearch. Всі дані, які він отримав, виводяться користувачеві, як акуратні логи з повною інформацією про подію яка відбулася за допомогою Logitech. А інструмент Kibana візуалізує скільки подій і за який термін відбулося. Також Elasticsearch має гнучкий і багатофункціональний інтерфейс фільтрів за якими можна сортувати отриману інформацію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"/>
          <p:cNvSpPr txBox="1">
            <a:spLocks noGrp="1"/>
          </p:cNvSpPr>
          <p:nvPr>
            <p:ph type="title"/>
          </p:nvPr>
        </p:nvSpPr>
        <p:spPr>
          <a:xfrm>
            <a:off x="1303800" y="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/>
              <a:t>Лог у вигляді таблиці</a:t>
            </a:r>
            <a:endParaRPr/>
          </a:p>
        </p:txBody>
      </p:sp>
      <p:sp>
        <p:nvSpPr>
          <p:cNvPr id="280" name="Google Shape;280;p17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/>
          </a:p>
        </p:txBody>
      </p:sp>
      <p:pic>
        <p:nvPicPr>
          <p:cNvPr id="281" name="Google Shape;28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0725" y="592700"/>
            <a:ext cx="6362551" cy="44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8"/>
          <p:cNvSpPr txBox="1">
            <a:spLocks noGrp="1"/>
          </p:cNvSpPr>
          <p:nvPr>
            <p:ph type="title"/>
          </p:nvPr>
        </p:nvSpPr>
        <p:spPr>
          <a:xfrm>
            <a:off x="1303800" y="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/>
              <a:t>Лог у вигляді JSON об’єкту</a:t>
            </a:r>
            <a:endParaRPr/>
          </a:p>
        </p:txBody>
      </p:sp>
      <p:sp>
        <p:nvSpPr>
          <p:cNvPr id="287" name="Google Shape;287;p18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/>
          </a:p>
        </p:txBody>
      </p:sp>
      <p:pic>
        <p:nvPicPr>
          <p:cNvPr id="288" name="Google Shape;28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675" y="542475"/>
            <a:ext cx="7838650" cy="443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9"/>
          <p:cNvSpPr txBox="1">
            <a:spLocks noGrp="1"/>
          </p:cNvSpPr>
          <p:nvPr>
            <p:ph type="title"/>
          </p:nvPr>
        </p:nvSpPr>
        <p:spPr>
          <a:xfrm>
            <a:off x="1303800" y="460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/>
              <a:t>Інструменти пошуку і фільтрування</a:t>
            </a:r>
            <a:endParaRPr/>
          </a:p>
        </p:txBody>
      </p:sp>
      <p:sp>
        <p:nvSpPr>
          <p:cNvPr id="294" name="Google Shape;294;p1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/>
          </a:p>
        </p:txBody>
      </p:sp>
      <p:pic>
        <p:nvPicPr>
          <p:cNvPr id="295" name="Google Shape;29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525" y="1108700"/>
            <a:ext cx="3255075" cy="39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9870" y="541825"/>
            <a:ext cx="2826991" cy="25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4895" y="2433806"/>
            <a:ext cx="2826975" cy="2591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/>
              <a:t>Моніторинг</a:t>
            </a:r>
            <a:endParaRPr/>
          </a:p>
        </p:txBody>
      </p:sp>
      <p:sp>
        <p:nvSpPr>
          <p:cNvPr id="177" name="Google Shape;177;p2"/>
          <p:cNvSpPr txBox="1">
            <a:spLocks noGrp="1"/>
          </p:cNvSpPr>
          <p:nvPr>
            <p:ph type="body" idx="1"/>
          </p:nvPr>
        </p:nvSpPr>
        <p:spPr>
          <a:xfrm>
            <a:off x="1303800" y="185182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ru-RU"/>
              <a:t>Моніторингом в ІТ сфері вважається процесом збору даних про те, як працює комп’ютерна/веб система на всіх її рівнях, які дії виконує, які дані передає/отримує. В разі виникнення помилок фіксує ці дані і вказує на місце де трапилася помилка. За допомогою моніторингу можна легко відслідковувати стан системи і вчасно виявляти і виправляти помилки.</a:t>
            </a:r>
            <a:endParaRPr/>
          </a:p>
        </p:txBody>
      </p:sp>
      <p:pic>
        <p:nvPicPr>
          <p:cNvPr id="178" name="Google Shape;17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1875" y="3366475"/>
            <a:ext cx="2258601" cy="150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0850" y="3149275"/>
            <a:ext cx="2218051" cy="18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"/>
          <p:cNvSpPr txBox="1">
            <a:spLocks noGrp="1"/>
          </p:cNvSpPr>
          <p:nvPr>
            <p:ph type="title"/>
          </p:nvPr>
        </p:nvSpPr>
        <p:spPr>
          <a:xfrm>
            <a:off x="1253550" y="10632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/>
              <a:t>Інструменти пошуку і фільтрування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303" name="Google Shape;303;p20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/>
          </a:p>
        </p:txBody>
      </p:sp>
      <p:pic>
        <p:nvPicPr>
          <p:cNvPr id="304" name="Google Shape;30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50" y="744348"/>
            <a:ext cx="6799181" cy="17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04273" y="543425"/>
            <a:ext cx="1739724" cy="445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450" y="2520175"/>
            <a:ext cx="6827567" cy="2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/>
              <a:t>Інструменти пошуку і фільтрування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312" name="Google Shape;312;p21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ru-RU"/>
              <a:t>ELK має власну мову запитів, яка теж полегшує пошук потрібних логів. В самих логах є багато полів, які показують найрізноманітнішу інформацію. І в разі чого можна редагувати заповнення (додавати або забирати) певні поля.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/>
              <a:t>Візуалізація</a:t>
            </a:r>
            <a:endParaRPr/>
          </a:p>
        </p:txBody>
      </p:sp>
      <p:sp>
        <p:nvSpPr>
          <p:cNvPr id="318" name="Google Shape;318;p22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/>
          </a:p>
        </p:txBody>
      </p:sp>
      <p:pic>
        <p:nvPicPr>
          <p:cNvPr id="319" name="Google Shape;31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200" y="1597885"/>
            <a:ext cx="9144001" cy="1877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/>
              <a:t>Візуалізація</a:t>
            </a:r>
            <a:endParaRPr/>
          </a:p>
        </p:txBody>
      </p:sp>
      <p:sp>
        <p:nvSpPr>
          <p:cNvPr id="325" name="Google Shape;325;p23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/>
          </a:p>
        </p:txBody>
      </p:sp>
      <p:pic>
        <p:nvPicPr>
          <p:cNvPr id="326" name="Google Shape;32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5500" y="1359849"/>
            <a:ext cx="6459524" cy="363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/>
              <a:t>Висновки</a:t>
            </a:r>
            <a:endParaRPr/>
          </a:p>
        </p:txBody>
      </p:sp>
      <p:sp>
        <p:nvSpPr>
          <p:cNvPr id="332" name="Google Shape;332;p2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ru-RU"/>
              <a:t>Моніторинг являє собою виключно корисний і потрібний процес, який допоможе, як в розробці так і в подальшій підтримці продукту. За простими цілями цього процесу ховається складна архітектура збору і побудови статистистичної інформації. </a:t>
            </a:r>
            <a:br>
              <a:rPr lang="ru-RU"/>
            </a:br>
            <a:r>
              <a:rPr lang="ru-RU"/>
              <a:t>	Існує багато різноманітних інструментів моніторингу, які відрізняються широтою функціоналу, якістю, простотою у використанні і вартістю. І вибір того чи іншого сервісу для моніторингу залежить тільки від вподобань і можливостей розробника/власника продукту, який буде моніторитися. </a:t>
            </a:r>
            <a:br>
              <a:rPr lang="ru-RU"/>
            </a:br>
            <a:r>
              <a:rPr lang="ru-RU"/>
              <a:t>	Інтерфейси сервісів моніторингу прості і надзвичайно корисні, тому варто їх використовувати!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/>
              <a:t>Головні цілі моніторингу</a:t>
            </a:r>
            <a:endParaRPr/>
          </a:p>
        </p:txBody>
      </p:sp>
      <p:sp>
        <p:nvSpPr>
          <p:cNvPr id="185" name="Google Shape;185;p3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ru-RU" sz="1700"/>
              <a:t>Перегляд роботи системи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ru-RU" sz="1700"/>
              <a:t>Пошук помилок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ru-RU" sz="1700"/>
              <a:t>Пошук місць, де трапилася помилка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ru-RU" sz="1700"/>
              <a:t>Збір статистичних даних про роботу системи 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ru-RU" sz="1700"/>
              <a:t>Планування і контроль оптимізації системи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/>
              <a:t>Інструменти моніторингу</a:t>
            </a:r>
            <a:endParaRPr/>
          </a:p>
        </p:txBody>
      </p:sp>
      <p:sp>
        <p:nvSpPr>
          <p:cNvPr id="191" name="Google Shape;191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ru-RU" sz="1700"/>
              <a:t>ELK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ru-RU" sz="1700"/>
              <a:t>Стек Prometheus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ru-RU" sz="1700"/>
              <a:t>Visual Studio Application Insights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ru-RU" sz="1700"/>
              <a:t>IBM Smart Cloud Monitoring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ru-RU" sz="1700"/>
              <a:t>Anturis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ru-RU" sz="1700"/>
              <a:t>AppDynamics</a:t>
            </a:r>
            <a:endParaRPr sz="17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u-RU" sz="1700"/>
              <a:t>AppNeta</a:t>
            </a:r>
            <a:endParaRPr sz="17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u-RU" sz="1700"/>
              <a:t>...</a:t>
            </a: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/>
              <a:t>ELK</a:t>
            </a:r>
            <a:endParaRPr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1875" y="50225"/>
            <a:ext cx="3185124" cy="28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body" idx="1"/>
          </p:nvPr>
        </p:nvSpPr>
        <p:spPr>
          <a:xfrm>
            <a:off x="394900" y="1638825"/>
            <a:ext cx="5587800" cy="31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-RU" sz="1200">
                <a:solidFill>
                  <a:srgbClr val="FFFFFF"/>
                </a:solidFill>
              </a:rPr>
              <a:t>«</a:t>
            </a:r>
            <a:r>
              <a:rPr lang="ru-RU" sz="1200" b="1">
                <a:solidFill>
                  <a:srgbClr val="FFFFFF"/>
                </a:solidFill>
              </a:rPr>
              <a:t>ELK stack</a:t>
            </a:r>
            <a:r>
              <a:rPr lang="ru-RU" sz="1200">
                <a:solidFill>
                  <a:srgbClr val="FFFFFF"/>
                </a:solidFill>
              </a:rPr>
              <a:t>» - це скорочення від трьох проектів з відкритим вихідним кодом: Elasticsearch , Logstash і Kibana. Розробляється компанією Elastic разом з усіма пов'язаними проектами. 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ru-RU" sz="1200">
                <a:solidFill>
                  <a:srgbClr val="FFFFFF"/>
                </a:solidFill>
              </a:rPr>
              <a:t>Elasticsearch - це ядро всієї системи, яка поєднує в собі функції бази даних, пошукової та аналітичної системи. 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ru-RU" sz="1200">
                <a:solidFill>
                  <a:srgbClr val="FFFFFF"/>
                </a:solidFill>
              </a:rPr>
              <a:t>Logstash - це конвеєр обробки даних на стороні сервера, який отримує дані з декількох джерел одночасно, парсить лог, а потім відправляє в базу даних Elasticsearch. 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ru-RU" sz="1200">
                <a:solidFill>
                  <a:srgbClr val="FFFFFF"/>
                </a:solidFill>
              </a:rPr>
              <a:t>Kibana дозволяє користувачам візуалізувати дані за допомогою діаграм і графіків в Elasticsearch. Також через Kibana можна адмініструвати базу даних. Далі більш детально розглянемо кожну систему окремо.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99" name="Google Shape;19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2700" y="3238150"/>
            <a:ext cx="3043474" cy="159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/>
              <a:t>Elasticsearch</a:t>
            </a:r>
            <a:endParaRPr/>
          </a:p>
        </p:txBody>
      </p:sp>
      <p:sp>
        <p:nvSpPr>
          <p:cNvPr id="205" name="Google Shape;205;p6"/>
          <p:cNvSpPr txBox="1">
            <a:spLocks noGrp="1"/>
          </p:cNvSpPr>
          <p:nvPr>
            <p:ph type="body" idx="1"/>
          </p:nvPr>
        </p:nvSpPr>
        <p:spPr>
          <a:xfrm>
            <a:off x="888925" y="199992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-RU" sz="1200" b="1">
                <a:solidFill>
                  <a:srgbClr val="FFFFFF"/>
                </a:solidFill>
              </a:rPr>
              <a:t>Elasticsearch</a:t>
            </a:r>
            <a:r>
              <a:rPr lang="ru-RU" sz="1200">
                <a:solidFill>
                  <a:srgbClr val="FFFFFF"/>
                </a:solidFill>
              </a:rPr>
              <a:t> - це рішення для повнотекстового пошуку, але з додатковими зручностями, типу легкого масштабування, реплікації та іншого, що зробило продукт дуже зручним і гарним рішенням для високонавантажених проектів з великими обсягами даних.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ru-RU" sz="1200">
                <a:solidFill>
                  <a:srgbClr val="FFFFFF"/>
                </a:solidFill>
              </a:rPr>
              <a:t>Elasticsearch є нереляційним сховищем (NoSQL) документів у форматі JSON, і пошуковою системою на базі повнотекстового пошуку Lucene. Апаратна платформа - Java Virtual Machine, тому системі потрібна велика кількість ресурсів процесора і оперативної пам'яті для роботи.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ru-RU" sz="1200">
                <a:solidFill>
                  <a:srgbClr val="FFFFFF"/>
                </a:solidFill>
              </a:rPr>
              <a:t>Кожне приходить повідомлення, як з Logstash або за допомогою API запиту, індексується як "документ" - аналог таблиці в реляційних SQL. Всі документи зберігаються в індексі - аналог бази даних в SQL.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206" name="Google Shape;20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7225" y="59874"/>
            <a:ext cx="3336776" cy="173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/>
              <a:t>Приклад документа в базі:</a:t>
            </a:r>
            <a:endParaRPr/>
          </a:p>
        </p:txBody>
      </p:sp>
      <p:pic>
        <p:nvPicPr>
          <p:cNvPr id="212" name="Google Shape;21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450" y="1531712"/>
            <a:ext cx="4312399" cy="314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7"/>
          <p:cNvSpPr txBox="1"/>
          <p:nvPr/>
        </p:nvSpPr>
        <p:spPr>
          <a:xfrm>
            <a:off x="5468125" y="1403350"/>
            <a:ext cx="3577200" cy="14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Char char="●"/>
            </a:pPr>
            <a:r>
              <a:rPr lang="ru-RU" sz="120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Вся робота з базою даних будується на JSON запитах за допомогою REST API, які або видають документи за індексом, або якусь статистику в форматі: питання - відповідь. Для того щоб всі відповіді на запити візуалізувати була написана Kibana.</a:t>
            </a:r>
            <a:endParaRPr sz="120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/>
              <a:t>Logstash</a:t>
            </a:r>
            <a:endParaRPr/>
          </a:p>
        </p:txBody>
      </p:sp>
      <p:sp>
        <p:nvSpPr>
          <p:cNvPr id="219" name="Google Shape;219;p8"/>
          <p:cNvSpPr txBox="1">
            <a:spLocks noGrp="1"/>
          </p:cNvSpPr>
          <p:nvPr>
            <p:ph type="body" idx="1"/>
          </p:nvPr>
        </p:nvSpPr>
        <p:spPr>
          <a:xfrm>
            <a:off x="1245700" y="1376300"/>
            <a:ext cx="7088700" cy="20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ru-RU" sz="1200" b="1">
                <a:solidFill>
                  <a:srgbClr val="FFFFFF"/>
                </a:solidFill>
              </a:rPr>
              <a:t>Logstash</a:t>
            </a:r>
            <a:r>
              <a:rPr lang="ru-RU" sz="1200">
                <a:solidFill>
                  <a:srgbClr val="FFFFFF"/>
                </a:solidFill>
              </a:rPr>
              <a:t> - це утиліта для обробки лог подій з різних джерел, за допомогою якої можна виділити поля і їх значення в повідомленні, також можна налаштувати фільтрацію і редагування даних. Після всіх маніпуляцій Logstash перенаправляє події в кінцеве сховище даних. Утиліта налаштовується тільки через конфігураційні файли.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20" name="Google Shape;22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3800" y="2670500"/>
            <a:ext cx="3962900" cy="19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"/>
          <p:cNvSpPr txBox="1">
            <a:spLocks noGrp="1"/>
          </p:cNvSpPr>
          <p:nvPr>
            <p:ph type="body" idx="1"/>
          </p:nvPr>
        </p:nvSpPr>
        <p:spPr>
          <a:xfrm>
            <a:off x="1303800" y="756000"/>
            <a:ext cx="7030500" cy="10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ru-RU" sz="1200">
                <a:solidFill>
                  <a:srgbClr val="FFFFFF"/>
                </a:solidFill>
              </a:rPr>
              <a:t>Типова конфігурація logstash вдає із себе файл який складається з декількох вхідних потоків інформації (input), кількох фільтрів для цієї інформації (filter) і кількох вихідних потоків (output). Виглядає це як один або кілька конфігураційних файлів, які в найпростішому варіанті виглядає ось так: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26" name="Google Shape;22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2400" y="1717750"/>
            <a:ext cx="3952875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9"/>
          <p:cNvSpPr txBox="1"/>
          <p:nvPr/>
        </p:nvSpPr>
        <p:spPr>
          <a:xfrm>
            <a:off x="5528525" y="1619025"/>
            <a:ext cx="3435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 INPUT ми налаштовуємо на який порт будуть приходити логи і за яким протоколом, або з якої папки читати нові або постійно дозаписуючі файли.</a:t>
            </a:r>
            <a:endParaRPr sz="120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 FILTER ми налаштовуємо парсер логів: розбір полів, редагування значень, додавання нових параметрів або видалення. FILTER це поле для управління повідомленням яке приходить на Logstash з масою варіантів редагування.</a:t>
            </a:r>
            <a:endParaRPr sz="120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 output ми налаштовуємо куди відправляємо вже розібраний лог, в разі якщо це elasticsearch відправляється JSON запит, в якому відправляються поля зі значеннями, або ж в рамках дебага можна виводити в stdout або записувати в файл.</a:t>
            </a:r>
            <a:endParaRPr sz="140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8" name="Google Shape;22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6025" y="3863150"/>
            <a:ext cx="3952875" cy="89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AF000CF81EB34593C094A2F0ADD9CB" ma:contentTypeVersion="8" ma:contentTypeDescription="Create a new document." ma:contentTypeScope="" ma:versionID="ab2e5a7c87bad5fae8679a739a0318e5">
  <xsd:schema xmlns:xsd="http://www.w3.org/2001/XMLSchema" xmlns:xs="http://www.w3.org/2001/XMLSchema" xmlns:p="http://schemas.microsoft.com/office/2006/metadata/properties" xmlns:ns2="8f01885a-8a83-49e9-bc1d-561663562ae8" targetNamespace="http://schemas.microsoft.com/office/2006/metadata/properties" ma:root="true" ma:fieldsID="f3e086080f5be3bc8a4b125b48043869" ns2:_="">
    <xsd:import namespace="8f01885a-8a83-49e9-bc1d-561663562a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01885a-8a83-49e9-bc1d-561663562a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5CE283C-6FF5-4547-A781-DB356C8ED6BF}"/>
</file>

<file path=customXml/itemProps2.xml><?xml version="1.0" encoding="utf-8"?>
<ds:datastoreItem xmlns:ds="http://schemas.openxmlformats.org/officeDocument/2006/customXml" ds:itemID="{F49DAE86-9046-40F8-8D21-E56136293FC9}"/>
</file>

<file path=customXml/itemProps3.xml><?xml version="1.0" encoding="utf-8"?>
<ds:datastoreItem xmlns:ds="http://schemas.openxmlformats.org/officeDocument/2006/customXml" ds:itemID="{E14E984C-E65C-4CB6-A268-220FA7AA0113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967</Words>
  <Application>Microsoft Macintosh PowerPoint</Application>
  <PresentationFormat>On-screen Show (16:9)</PresentationFormat>
  <Paragraphs>64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Century Gothic</vt:lpstr>
      <vt:lpstr>Fira Sans</vt:lpstr>
      <vt:lpstr>Nunito</vt:lpstr>
      <vt:lpstr>Arial</vt:lpstr>
      <vt:lpstr>Mesh</vt:lpstr>
      <vt:lpstr>Моніторинг</vt:lpstr>
      <vt:lpstr>Моніторинг</vt:lpstr>
      <vt:lpstr>Головні цілі моніторингу</vt:lpstr>
      <vt:lpstr>Інструменти моніторингу</vt:lpstr>
      <vt:lpstr>ELK</vt:lpstr>
      <vt:lpstr>Elasticsearch</vt:lpstr>
      <vt:lpstr>Приклад документа в базі:</vt:lpstr>
      <vt:lpstr>Logstash</vt:lpstr>
      <vt:lpstr>PowerPoint Presentation</vt:lpstr>
      <vt:lpstr>Kibana</vt:lpstr>
      <vt:lpstr>Приклад дешборда</vt:lpstr>
      <vt:lpstr>Стек Prometheus чому саме він?</vt:lpstr>
      <vt:lpstr>Dockprom</vt:lpstr>
      <vt:lpstr>PowerPoint Presentation</vt:lpstr>
      <vt:lpstr>Робочий процес </vt:lpstr>
      <vt:lpstr>PowerPoint Presentation</vt:lpstr>
      <vt:lpstr>Лог у вигляді таблиці</vt:lpstr>
      <vt:lpstr>Лог у вигляді JSON об’єкту</vt:lpstr>
      <vt:lpstr>Інструменти пошуку і фільтрування</vt:lpstr>
      <vt:lpstr>Інструменти пошуку і фільтрування </vt:lpstr>
      <vt:lpstr>Інструменти пошуку і фільтрування  </vt:lpstr>
      <vt:lpstr>Візуалізація</vt:lpstr>
      <vt:lpstr>Візуалізація</vt:lpstr>
      <vt:lpstr>Висновки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Моніторинг</dc:title>
  <cp:lastModifiedBy>Petro Kushchak</cp:lastModifiedBy>
  <cp:revision>1</cp:revision>
  <dcterms:modified xsi:type="dcterms:W3CDTF">2022-10-17T14:18:42Z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0x010100D5AF000CF81EB34593C094A2F0ADD9CB</vt:lpwstr>
  </property>
</Properties>
</file>